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42" r:id="rId3"/>
    <p:sldId id="340" r:id="rId4"/>
    <p:sldId id="335" r:id="rId5"/>
    <p:sldId id="339" r:id="rId6"/>
    <p:sldId id="316" r:id="rId7"/>
    <p:sldId id="332" r:id="rId8"/>
    <p:sldId id="338" r:id="rId9"/>
    <p:sldId id="336" r:id="rId10"/>
    <p:sldId id="341" r:id="rId11"/>
    <p:sldId id="33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0735"/>
    <a:srgbClr val="A5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47"/>
    <p:restoredTop sz="64286"/>
  </p:normalViewPr>
  <p:slideViewPr>
    <p:cSldViewPr snapToGrid="0" snapToObjects="1">
      <p:cViewPr varScale="1">
        <p:scale>
          <a:sx n="78" d="100"/>
          <a:sy n="78" d="100"/>
        </p:scale>
        <p:origin x="192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123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0F98B-62A6-6D46-848A-1FE717EA371D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F4460-453B-4749-94C9-ECBE9199C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71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44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19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6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04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5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74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26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8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22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F4460-453B-4749-94C9-ECBE9199CF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27507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4391" y="3115107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703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46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7A9D6-8A01-464B-AC6C-6A39719F8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316" y="3057658"/>
            <a:ext cx="3921369" cy="7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6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1135"/>
            <a:ext cx="10515600" cy="37089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2C9A73E-32D0-3E41-BB35-9BBDD8439D8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346075"/>
            <a:ext cx="10515600" cy="703079"/>
          </a:xfrm>
        </p:spPr>
        <p:txBody>
          <a:bodyPr/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5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ondar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069" y="280555"/>
            <a:ext cx="10515600" cy="2468273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069" y="2748828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525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55660"/>
            <a:ext cx="5181600" cy="39110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55660"/>
            <a:ext cx="5181600" cy="39110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DAD8B3C-5C2B-F945-9505-CC6E6FD73E6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346075"/>
            <a:ext cx="10515600" cy="703079"/>
          </a:xfrm>
        </p:spPr>
        <p:txBody>
          <a:bodyPr/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35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column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58219"/>
            <a:ext cx="5157787" cy="31930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46253"/>
            <a:ext cx="5183188" cy="31930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9FCC425-FE66-F44E-8B24-59BE88B84F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36895"/>
            <a:ext cx="5159375" cy="49261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  <a:lvl2pPr marL="457200" indent="0">
              <a:buNone/>
              <a:defRPr sz="4400"/>
            </a:lvl2pPr>
            <a:lvl3pPr marL="914400" indent="0">
              <a:buNone/>
              <a:defRPr sz="4400"/>
            </a:lvl3pPr>
            <a:lvl4pPr marL="1371600" indent="0">
              <a:buNone/>
              <a:defRPr sz="4400"/>
            </a:lvl4pPr>
            <a:lvl5pPr marL="1828800" indent="0">
              <a:buNone/>
              <a:defRPr sz="4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E015267-FE78-4646-83C2-CECC866DF0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6013" y="1136895"/>
            <a:ext cx="5159375" cy="49261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  <a:lvl2pPr marL="457200" indent="0">
              <a:buNone/>
              <a:defRPr sz="4400"/>
            </a:lvl2pPr>
            <a:lvl3pPr marL="914400" indent="0">
              <a:buNone/>
              <a:defRPr sz="4400"/>
            </a:lvl3pPr>
            <a:lvl4pPr marL="1371600" indent="0">
              <a:buNone/>
              <a:defRPr sz="4400"/>
            </a:lvl4pPr>
            <a:lvl5pPr marL="1828800" indent="0">
              <a:buNone/>
              <a:defRPr sz="4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DE1A512-6C53-E548-B15D-0A2D4E99982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346075"/>
            <a:ext cx="10515600" cy="703079"/>
          </a:xfrm>
        </p:spPr>
        <p:txBody>
          <a:bodyPr/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739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49F56D2-0079-5A4E-9FAB-99D6A67043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462645"/>
            <a:ext cx="5179424" cy="30680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C9DA469E-868F-EB4A-8C08-FB855D98B2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74376" y="2462645"/>
            <a:ext cx="5179424" cy="3068072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0DAA439-5D42-EF46-9049-E1A41FBBA6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11807"/>
            <a:ext cx="10515600" cy="12881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Here is more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3B5FC-75EC-7447-8B6A-95DB9FA749F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346075"/>
            <a:ext cx="10515600" cy="703079"/>
          </a:xfrm>
        </p:spPr>
        <p:txBody>
          <a:bodyPr/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31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04897" y="346075"/>
            <a:ext cx="5948903" cy="512545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levelz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EBA9D30-F2BC-8B49-AAA4-58605BAC4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596955"/>
            <a:ext cx="4298498" cy="389634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5FC273E-74FE-2745-B332-9B66E1A6FB3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8200" y="348598"/>
            <a:ext cx="4298498" cy="111034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503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B611CB1-091A-9F42-A819-40B56B6B4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596955"/>
            <a:ext cx="4298498" cy="389634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AA3121C-8426-EE4D-B4F7-9E5BE516FB3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8200" y="348598"/>
            <a:ext cx="4298498" cy="111034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41A302-2653-3549-85CB-79372B885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77543" y="348598"/>
            <a:ext cx="6106432" cy="514415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7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slide content text">
            <a:extLst>
              <a:ext uri="{FF2B5EF4-FFF2-40B4-BE49-F238E27FC236}">
                <a16:creationId xmlns:a16="http://schemas.microsoft.com/office/drawing/2014/main" id="{10444066-94ED-2F4C-A6C5-A42B46EFB5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201" y="2128543"/>
            <a:ext cx="10515600" cy="16902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slide is for a single statement. Do not include too much text. People will read the slide instead of listening to you.</a:t>
            </a:r>
          </a:p>
        </p:txBody>
      </p:sp>
      <p:sp>
        <p:nvSpPr>
          <p:cNvPr id="4" name="Subtitle, if applicable">
            <a:extLst>
              <a:ext uri="{FF2B5EF4-FFF2-40B4-BE49-F238E27FC236}">
                <a16:creationId xmlns:a16="http://schemas.microsoft.com/office/drawing/2014/main" id="{3D47FB3D-A6D0-FD40-AF7F-279F650A7F8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8201" y="1209087"/>
            <a:ext cx="10515600" cy="48165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 i="1">
                <a:solidFill>
                  <a:schemeClr val="bg2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subtitle, if applicable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113B9-C9E0-F14F-9413-28BFB0EF489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346075"/>
            <a:ext cx="10515600" cy="703079"/>
          </a:xfrm>
        </p:spPr>
        <p:txBody>
          <a:bodyPr/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821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0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210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61" r:id="rId9"/>
    <p:sldLayoutId id="2147483662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mFPg96gdPkc?feature=oembed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8F2E-28AE-F84C-A9AF-44F0AE474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Existing Initiatives Aimed at Combating Representation Disparities in Computer Science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F94B4-E357-7C40-82DD-4CAA26A46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5486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Minorities in Computer Science</a:t>
            </a:r>
          </a:p>
          <a:p>
            <a:r>
              <a:rPr lang="en-US" dirty="0"/>
              <a:t>CPSC-298-06</a:t>
            </a:r>
          </a:p>
          <a:p>
            <a:r>
              <a:rPr lang="en-US" dirty="0"/>
              <a:t>Interterm 2021</a:t>
            </a:r>
          </a:p>
          <a:p>
            <a:r>
              <a:rPr lang="en-US" dirty="0"/>
              <a:t>Instructor: Elia Eiroa Lledo</a:t>
            </a:r>
          </a:p>
        </p:txBody>
      </p:sp>
    </p:spTree>
    <p:extLst>
      <p:ext uri="{BB962C8B-B14F-4D97-AF65-F5344CB8AC3E}">
        <p14:creationId xmlns:p14="http://schemas.microsoft.com/office/powerpoint/2010/main" val="1908378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0654D-9EC3-A545-8085-93F6C582D0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258" y="1136895"/>
            <a:ext cx="3379022" cy="492614"/>
          </a:xfrm>
        </p:spPr>
        <p:txBody>
          <a:bodyPr/>
          <a:lstStyle/>
          <a:p>
            <a:pPr algn="ctr"/>
            <a:r>
              <a:rPr lang="en-US" sz="1800" dirty="0"/>
              <a:t>LOFT Coder Summit by Hispanic Heritage Foundation</a:t>
            </a:r>
          </a:p>
          <a:p>
            <a:pPr algn="ctr"/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AAAEC-7DC7-E447-8C68-392948FDF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7537" y="1136895"/>
            <a:ext cx="2776017" cy="492614"/>
          </a:xfrm>
        </p:spPr>
        <p:txBody>
          <a:bodyPr/>
          <a:lstStyle/>
          <a:p>
            <a:pPr algn="ctr"/>
            <a:r>
              <a:rPr lang="en-US" dirty="0"/>
              <a:t>She Codes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12407-4F3C-694E-BAFA-4BA832FDE0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initiatives to look into for possible inspiration:</a:t>
            </a:r>
          </a:p>
        </p:txBody>
      </p:sp>
      <p:pic>
        <p:nvPicPr>
          <p:cNvPr id="7" name="Picture 2" descr="LOFT Coder Summit | George Mason University - Hispanic Heritage Foundation">
            <a:extLst>
              <a:ext uri="{FF2B5EF4-FFF2-40B4-BE49-F238E27FC236}">
                <a16:creationId xmlns:a16="http://schemas.microsoft.com/office/drawing/2014/main" id="{F223CB78-20FB-C041-BA0E-28546CF7E53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97" b="3"/>
          <a:stretch/>
        </p:blipFill>
        <p:spPr bwMode="auto">
          <a:xfrm>
            <a:off x="1257150" y="1796487"/>
            <a:ext cx="2593239" cy="195899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y one Libyan Woman is Passionate about helping Woman Code | Libya Abroad">
            <a:extLst>
              <a:ext uri="{FF2B5EF4-FFF2-40B4-BE49-F238E27FC236}">
                <a16:creationId xmlns:a16="http://schemas.microsoft.com/office/drawing/2014/main" id="{5AF8C981-7AEF-3145-95BD-D5B0D276126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5"/>
          <a:stretch/>
        </p:blipFill>
        <p:spPr bwMode="auto">
          <a:xfrm>
            <a:off x="8230253" y="1717250"/>
            <a:ext cx="2602720" cy="195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ome - AI4ALL">
            <a:extLst>
              <a:ext uri="{FF2B5EF4-FFF2-40B4-BE49-F238E27FC236}">
                <a16:creationId xmlns:a16="http://schemas.microsoft.com/office/drawing/2014/main" id="{CBC7F500-300B-3F4B-9C76-242B0F83D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5" r="11941" b="-1"/>
          <a:stretch/>
        </p:blipFill>
        <p:spPr bwMode="auto">
          <a:xfrm>
            <a:off x="1257150" y="4521253"/>
            <a:ext cx="2595408" cy="195899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FFA100A-867E-3C45-A66A-DACBE9F949F2}"/>
              </a:ext>
            </a:extLst>
          </p:cNvPr>
          <p:cNvSpPr txBox="1">
            <a:spLocks/>
          </p:cNvSpPr>
          <p:nvPr/>
        </p:nvSpPr>
        <p:spPr>
          <a:xfrm>
            <a:off x="838200" y="3940683"/>
            <a:ext cx="3379022" cy="49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AI 4 ALL</a:t>
            </a:r>
          </a:p>
          <a:p>
            <a:pPr algn="ctr"/>
            <a:endParaRPr lang="en-US" sz="1800" dirty="0"/>
          </a:p>
        </p:txBody>
      </p:sp>
      <p:pic>
        <p:nvPicPr>
          <p:cNvPr id="11" name="Picture 6" descr="Women in Tech® | Global Movement">
            <a:extLst>
              <a:ext uri="{FF2B5EF4-FFF2-40B4-BE49-F238E27FC236}">
                <a16:creationId xmlns:a16="http://schemas.microsoft.com/office/drawing/2014/main" id="{7CA410D5-4266-A148-9669-49D3B2BC3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37" y="4344340"/>
            <a:ext cx="3001389" cy="196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79EE210-8323-3B46-B4EB-B1947247E892}"/>
              </a:ext>
            </a:extLst>
          </p:cNvPr>
          <p:cNvSpPr txBox="1">
            <a:spLocks/>
          </p:cNvSpPr>
          <p:nvPr/>
        </p:nvSpPr>
        <p:spPr>
          <a:xfrm>
            <a:off x="7948720" y="3763985"/>
            <a:ext cx="3379022" cy="49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Women In Tech</a:t>
            </a:r>
          </a:p>
          <a:p>
            <a:pPr algn="ctr"/>
            <a:endParaRPr lang="en-US" sz="180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EF3374-CB2C-FD41-87EC-F2B27E2002C5}"/>
              </a:ext>
            </a:extLst>
          </p:cNvPr>
          <p:cNvSpPr txBox="1">
            <a:spLocks/>
          </p:cNvSpPr>
          <p:nvPr/>
        </p:nvSpPr>
        <p:spPr>
          <a:xfrm>
            <a:off x="4707991" y="2541881"/>
            <a:ext cx="2776017" cy="492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Girls Who Code</a:t>
            </a:r>
          </a:p>
        </p:txBody>
      </p:sp>
      <p:pic>
        <p:nvPicPr>
          <p:cNvPr id="20" name="Picture 19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2B653248-7B7D-014B-B300-7D793789C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39" y="3115015"/>
            <a:ext cx="2920920" cy="19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6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01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2B071-DB36-4B4C-8881-4E083C7C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549"/>
            <a:ext cx="10515600" cy="4450694"/>
          </a:xfrm>
        </p:spPr>
        <p:txBody>
          <a:bodyPr/>
          <a:lstStyle/>
          <a:p>
            <a:pPr lvl="1"/>
            <a:r>
              <a:rPr lang="en-US" dirty="0"/>
              <a:t>So far, we have seen:</a:t>
            </a:r>
          </a:p>
          <a:p>
            <a:pPr lvl="2"/>
            <a:r>
              <a:rPr lang="en-US" dirty="0"/>
              <a:t>Minority groups have been essential in the development of technology and computer science </a:t>
            </a:r>
          </a:p>
          <a:p>
            <a:pPr lvl="2"/>
            <a:r>
              <a:rPr lang="en-US" dirty="0"/>
              <a:t>Today, there are huge disparities in the computer science world: women and racial and ethnic minorities are not proportionally involved in the tech world</a:t>
            </a:r>
          </a:p>
          <a:p>
            <a:pPr lvl="2"/>
            <a:r>
              <a:rPr lang="en-US" dirty="0"/>
              <a:t>These disparities are not caused by lack of interest but rather unequal access to tech and resources and other causes </a:t>
            </a:r>
          </a:p>
          <a:p>
            <a:pPr lvl="1"/>
            <a:r>
              <a:rPr lang="en-US" dirty="0"/>
              <a:t>Now we will focus on solutions:</a:t>
            </a:r>
          </a:p>
          <a:p>
            <a:pPr lvl="2"/>
            <a:r>
              <a:rPr lang="en-US" dirty="0"/>
              <a:t>Today we will look at existing initiatives &amp; hopefully, these will inspire you for your final projects </a:t>
            </a:r>
          </a:p>
          <a:p>
            <a:pPr lvl="2"/>
            <a:r>
              <a:rPr lang="en-US" dirty="0"/>
              <a:t>You will start working on a proposal for your own initiative as a group 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2861E-7669-2549-BED3-8D3851E3AE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Some Existing Initiatives Targeting Minorities in Computer Science </a:t>
            </a:r>
          </a:p>
        </p:txBody>
      </p:sp>
    </p:spTree>
    <p:extLst>
      <p:ext uri="{BB962C8B-B14F-4D97-AF65-F5344CB8AC3E}">
        <p14:creationId xmlns:p14="http://schemas.microsoft.com/office/powerpoint/2010/main" val="87979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93CED9F-F523-3840-9670-4841CD14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1645"/>
            <a:ext cx="10515600" cy="362788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5E43D-2BCF-A943-9953-AEE7F7E4A3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 err="1"/>
              <a:t>Code.org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6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Change The World - Hour of Code">
            <a:hlinkClick r:id="" action="ppaction://media"/>
            <a:extLst>
              <a:ext uri="{FF2B5EF4-FFF2-40B4-BE49-F238E27FC236}">
                <a16:creationId xmlns:a16="http://schemas.microsoft.com/office/drawing/2014/main" id="{B20F5DED-26C4-604A-9096-13E01A6DB890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15394" y="1882695"/>
            <a:ext cx="7161212" cy="4046084"/>
          </a:xfrm>
          <a:prstGeom prst="rect">
            <a:avLst/>
          </a:prstGeom>
          <a:noFill/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C2C840E-7363-C14C-B4F5-7E41AD81C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36895"/>
            <a:ext cx="10515600" cy="492614"/>
          </a:xfrm>
        </p:spPr>
        <p:txBody>
          <a:bodyPr>
            <a:noAutofit/>
          </a:bodyPr>
          <a:lstStyle/>
          <a:p>
            <a:pPr algn="ctr"/>
            <a:r>
              <a:rPr lang="en-US" sz="2000"/>
              <a:t>“By casting a wide range of lecturers, diverse CS role models from different industries are baked into our curriculum materials.”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5E43D-2BCF-A943-9953-AEE7F7E4A3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 err="1"/>
              <a:t>Code.org</a:t>
            </a:r>
            <a:r>
              <a:rPr lang="en-US" dirty="0"/>
              <a:t>: The Hour of Code % Marketing</a:t>
            </a:r>
          </a:p>
        </p:txBody>
      </p:sp>
    </p:spTree>
    <p:extLst>
      <p:ext uri="{BB962C8B-B14F-4D97-AF65-F5344CB8AC3E}">
        <p14:creationId xmlns:p14="http://schemas.microsoft.com/office/powerpoint/2010/main" val="230477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3234F0C-030E-4B45-99E8-E8B276F79B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111806"/>
            <a:ext cx="9370102" cy="49843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Professional Learning Program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Enables new educators to teach CS and helps schools establish new CS classrooms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CS Principles course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More students from underrepresented racial and ethnic groups enrolled in </a:t>
            </a:r>
            <a:r>
              <a:rPr lang="en-US" dirty="0" err="1">
                <a:solidFill>
                  <a:schemeClr val="tx1"/>
                </a:solidFill>
              </a:rPr>
              <a:t>Code.org</a:t>
            </a:r>
            <a:r>
              <a:rPr lang="en-US" dirty="0">
                <a:solidFill>
                  <a:schemeClr val="tx1"/>
                </a:solidFill>
              </a:rPr>
              <a:t> CS Principles classrooms today than the number of all AP Computer Science exam takers in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Code.org</a:t>
            </a:r>
            <a:r>
              <a:rPr lang="en-US" dirty="0">
                <a:solidFill>
                  <a:schemeClr val="tx1"/>
                </a:solidFill>
              </a:rPr>
              <a:t> Advocacy Coalition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Changed policies in all 50 U.S. states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5E43D-2BCF-A943-9953-AEE7F7E4A3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 err="1"/>
              <a:t>Code.org</a:t>
            </a:r>
            <a:r>
              <a:rPr lang="en-US" dirty="0"/>
              <a:t>: Other Initiatives </a:t>
            </a:r>
          </a:p>
        </p:txBody>
      </p:sp>
    </p:spTree>
    <p:extLst>
      <p:ext uri="{BB962C8B-B14F-4D97-AF65-F5344CB8AC3E}">
        <p14:creationId xmlns:p14="http://schemas.microsoft.com/office/powerpoint/2010/main" val="88266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1">
            <a:extLst>
              <a:ext uri="{FF2B5EF4-FFF2-40B4-BE49-F238E27FC236}">
                <a16:creationId xmlns:a16="http://schemas.microsoft.com/office/drawing/2014/main" id="{38767C9A-3DD4-4A87-A06B-896D40B6D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5660"/>
            <a:ext cx="5181600" cy="3911032"/>
          </a:xfrm>
        </p:spPr>
        <p:txBody>
          <a:bodyPr/>
          <a:lstStyle/>
          <a:p>
            <a:r>
              <a:rPr lang="en-US" dirty="0"/>
              <a:t>Conference: largest multicultural tech conference in the U.S.</a:t>
            </a:r>
          </a:p>
          <a:p>
            <a:r>
              <a:rPr lang="en-US" dirty="0"/>
              <a:t>Highlight black stories (https://</a:t>
            </a:r>
            <a:r>
              <a:rPr lang="en-US" dirty="0" err="1"/>
              <a:t>afrotech.com</a:t>
            </a:r>
            <a:r>
              <a:rPr lang="en-US" dirty="0"/>
              <a:t>/news)</a:t>
            </a:r>
          </a:p>
          <a:p>
            <a:r>
              <a:rPr lang="en-US" dirty="0"/>
              <a:t>Podcast: Black Tech Green Money </a:t>
            </a:r>
          </a:p>
        </p:txBody>
      </p:sp>
      <p:pic>
        <p:nvPicPr>
          <p:cNvPr id="1032" name="Picture 8" descr="What Attending AfroTech Taught Me About the Lack of Unicorns">
            <a:extLst>
              <a:ext uri="{FF2B5EF4-FFF2-40B4-BE49-F238E27FC236}">
                <a16:creationId xmlns:a16="http://schemas.microsoft.com/office/drawing/2014/main" id="{C7C3730C-5DAF-584D-8F2B-795C13CBF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" r="3531" b="-3"/>
          <a:stretch/>
        </p:blipFill>
        <p:spPr bwMode="auto">
          <a:xfrm>
            <a:off x="6716841" y="993558"/>
            <a:ext cx="4412106" cy="333022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 err="1"/>
              <a:t>Afrotech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3EA80DA-7EB2-8949-8133-CB2FE79EB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842" y="4422863"/>
            <a:ext cx="4412105" cy="14415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5E0412-B6D3-CD4B-9A35-4132E4680D0A}"/>
              </a:ext>
            </a:extLst>
          </p:cNvPr>
          <p:cNvSpPr txBox="1"/>
          <p:nvPr/>
        </p:nvSpPr>
        <p:spPr>
          <a:xfrm>
            <a:off x="7785403" y="596352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afrotech.com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426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ontent Placeholder 1">
            <a:extLst>
              <a:ext uri="{FF2B5EF4-FFF2-40B4-BE49-F238E27FC236}">
                <a16:creationId xmlns:a16="http://schemas.microsoft.com/office/drawing/2014/main" id="{04CFB397-B9AD-4589-BFD6-F2E1576CE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5660"/>
            <a:ext cx="5181600" cy="3911032"/>
          </a:xfrm>
        </p:spPr>
        <p:txBody>
          <a:bodyPr>
            <a:noAutofit/>
          </a:bodyPr>
          <a:lstStyle/>
          <a:p>
            <a:r>
              <a:rPr lang="en-US" sz="2000" dirty="0"/>
              <a:t>Vision: To increase the number of women of color in the digital space by empowering girls of color ages 7 to 17 to become innovators in STEM fields, leaders in their communities, and builders of their own futures through exposure to computer science and technology. To provide African-American youth with the skills to occupy some of the 1.4 million computing job openings expected to be available in the U.S. by 2020, and to train 1 million girls by 2040.</a:t>
            </a:r>
          </a:p>
        </p:txBody>
      </p:sp>
      <p:pic>
        <p:nvPicPr>
          <p:cNvPr id="1030" name="Picture 6" descr="NIKE Announces Official Partnership and $1M Grant For Black Girls CODE">
            <a:extLst>
              <a:ext uri="{FF2B5EF4-FFF2-40B4-BE49-F238E27FC236}">
                <a16:creationId xmlns:a16="http://schemas.microsoft.com/office/drawing/2014/main" id="{642AC0AF-11BD-7344-808F-C8998CC85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r="26915" b="-1"/>
          <a:stretch/>
        </p:blipFill>
        <p:spPr bwMode="auto">
          <a:xfrm>
            <a:off x="6172200" y="1255660"/>
            <a:ext cx="5181600" cy="391103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87CD7F-9A5D-9C42-8D74-002DE0ED9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Black Girls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706825-DD81-2B43-A905-142F1CBE6D8B}"/>
              </a:ext>
            </a:extLst>
          </p:cNvPr>
          <p:cNvSpPr txBox="1"/>
          <p:nvPr/>
        </p:nvSpPr>
        <p:spPr>
          <a:xfrm>
            <a:off x="7035571" y="5293195"/>
            <a:ext cx="345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www.blackgirlscode.com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9193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7B6DFC98-277A-4199-AC85-DCD84723C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5660"/>
            <a:ext cx="5181600" cy="3911032"/>
          </a:xfrm>
        </p:spPr>
        <p:txBody>
          <a:bodyPr>
            <a:noAutofit/>
          </a:bodyPr>
          <a:lstStyle/>
          <a:p>
            <a:r>
              <a:rPr lang="en-US" sz="2000" dirty="0"/>
              <a:t>Conduct research at the intersection of LGBTQ and technology to better understand the unique needs of our community and inform those devolving products and tech policy.</a:t>
            </a:r>
          </a:p>
          <a:p>
            <a:r>
              <a:rPr lang="en-US" sz="2000" dirty="0"/>
              <a:t>The LGBT Technology Partnership: improve access, increase inclusion, ensure safety and empower entrepreneurship for LGBT communities around technology.</a:t>
            </a:r>
          </a:p>
          <a:p>
            <a:r>
              <a:rPr lang="en-US" sz="2000" dirty="0" err="1"/>
              <a:t>PowerOn</a:t>
            </a:r>
            <a:r>
              <a:rPr lang="en-US" sz="2000" dirty="0"/>
              <a:t>: distributes technology to homeless, isolated, and disadvantaged LGBTQ+ individuals across the country. </a:t>
            </a:r>
          </a:p>
          <a:p>
            <a:r>
              <a:rPr lang="en-US" sz="2000" dirty="0"/>
              <a:t>Cool podcast with 6 episodes, I recommend if you’re interested! (https://</a:t>
            </a:r>
            <a:r>
              <a:rPr lang="en-US" sz="2000" dirty="0" err="1"/>
              <a:t>soundcloud.com</a:t>
            </a:r>
            <a:r>
              <a:rPr lang="en-US" sz="2000" dirty="0"/>
              <a:t>/</a:t>
            </a:r>
            <a:r>
              <a:rPr lang="en-US" sz="2000" dirty="0" err="1"/>
              <a:t>lgbttech</a:t>
            </a:r>
            <a:r>
              <a:rPr lang="en-US" sz="2000" dirty="0"/>
              <a:t>)</a:t>
            </a:r>
            <a:endParaRPr lang="en-US" sz="1800" dirty="0"/>
          </a:p>
          <a:p>
            <a:endParaRPr lang="en-U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924526-DBDD-3045-88F1-C579FE83F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07484" y="1255660"/>
            <a:ext cx="3911032" cy="3911032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80FA9-0950-6F48-982E-04A2F94811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dirty="0"/>
              <a:t>LGBT Technology Partnership &amp; institute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3210C-6A84-7744-8366-524C1BB2670B}"/>
              </a:ext>
            </a:extLst>
          </p:cNvPr>
          <p:cNvSpPr txBox="1"/>
          <p:nvPr/>
        </p:nvSpPr>
        <p:spPr>
          <a:xfrm>
            <a:off x="7413880" y="5373198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www.lgbttech.org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61677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1">
            <a:extLst>
              <a:ext uri="{FF2B5EF4-FFF2-40B4-BE49-F238E27FC236}">
                <a16:creationId xmlns:a16="http://schemas.microsoft.com/office/drawing/2014/main" id="{D1972494-B11F-47A4-A29F-9AE2AADD4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5660"/>
            <a:ext cx="5181600" cy="3911032"/>
          </a:xfrm>
        </p:spPr>
        <p:txBody>
          <a:bodyPr>
            <a:noAutofit/>
          </a:bodyPr>
          <a:lstStyle/>
          <a:p>
            <a:r>
              <a:rPr lang="en-US" sz="2000" dirty="0"/>
              <a:t>Local (:</a:t>
            </a:r>
          </a:p>
          <a:p>
            <a:r>
              <a:rPr lang="en-US" sz="2000" dirty="0"/>
              <a:t>Support by following their IG </a:t>
            </a:r>
            <a:r>
              <a:rPr lang="en-US" sz="2000" b="1" dirty="0"/>
              <a:t>@</a:t>
            </a:r>
            <a:r>
              <a:rPr lang="en-US" sz="2000" b="1" dirty="0" err="1"/>
              <a:t>gocodehers</a:t>
            </a:r>
            <a:r>
              <a:rPr lang="en-US" sz="2000" b="1" dirty="0"/>
              <a:t> </a:t>
            </a:r>
          </a:p>
          <a:p>
            <a:r>
              <a:rPr lang="en-US" sz="2000" dirty="0" err="1"/>
              <a:t>Mission:In</a:t>
            </a:r>
            <a:r>
              <a:rPr lang="en-US" sz="2000" dirty="0"/>
              <a:t> an era when women are increasingly prominent in medicine, law, and business, women still make up only 14% of engineers in the United States. Studies show that this is due to a number of factors including implicit biases about women in STEM and unconscious barriers in STEM education. Thus, the purpose of </a:t>
            </a:r>
            <a:r>
              <a:rPr lang="en-US" sz="2000" dirty="0" err="1"/>
              <a:t>codeHERS</a:t>
            </a:r>
            <a:r>
              <a:rPr lang="en-US" sz="2000" dirty="0"/>
              <a:t> is to help break the gender gap in STEM providing girls with engineering career exploration, mentorship, and  technical workshops -- catalyzing change in engineering. </a:t>
            </a:r>
          </a:p>
          <a:p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627FF-0F0B-BE41-9896-007D54BC84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346075"/>
            <a:ext cx="10515600" cy="703079"/>
          </a:xfrm>
        </p:spPr>
        <p:txBody>
          <a:bodyPr>
            <a:normAutofit/>
          </a:bodyPr>
          <a:lstStyle/>
          <a:p>
            <a:r>
              <a:rPr lang="en-US" sz="3100" dirty="0" err="1"/>
              <a:t>codeHERS</a:t>
            </a:r>
            <a:endParaRPr lang="en-US" sz="3100" dirty="0"/>
          </a:p>
          <a:p>
            <a:endParaRPr lang="en-US" sz="3100" dirty="0"/>
          </a:p>
        </p:txBody>
      </p:sp>
      <p:pic>
        <p:nvPicPr>
          <p:cNvPr id="5126" name="Picture 6" descr="IMG_4018 (1).HEIC">
            <a:extLst>
              <a:ext uri="{FF2B5EF4-FFF2-40B4-BE49-F238E27FC236}">
                <a16:creationId xmlns:a16="http://schemas.microsoft.com/office/drawing/2014/main" id="{2E740168-9D84-F141-B432-F5EC97C8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6" y="960111"/>
            <a:ext cx="3585029" cy="450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74B756-629D-B143-8306-EFE56FF135CE}"/>
              </a:ext>
            </a:extLst>
          </p:cNvPr>
          <p:cNvSpPr txBox="1"/>
          <p:nvPr/>
        </p:nvSpPr>
        <p:spPr>
          <a:xfrm>
            <a:off x="8162063" y="570694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codehs.com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82171717"/>
      </p:ext>
    </p:extLst>
  </p:cSld>
  <p:clrMapOvr>
    <a:masterClrMapping/>
  </p:clrMapOvr>
</p:sld>
</file>

<file path=ppt/theme/theme1.xml><?xml version="1.0" encoding="utf-8"?>
<a:theme xmlns:a="http://schemas.openxmlformats.org/drawingml/2006/main" name="Chapman Red Lines Theme">
  <a:themeElements>
    <a:clrScheme name="Custom 2">
      <a:dk1>
        <a:srgbClr val="000000"/>
      </a:dk1>
      <a:lt1>
        <a:srgbClr val="000000"/>
      </a:lt1>
      <a:dk2>
        <a:srgbClr val="FEFFFF"/>
      </a:dk2>
      <a:lt2>
        <a:srgbClr val="A50034"/>
      </a:lt2>
      <a:accent1>
        <a:srgbClr val="A50034"/>
      </a:accent1>
      <a:accent2>
        <a:srgbClr val="00966C"/>
      </a:accent2>
      <a:accent3>
        <a:srgbClr val="009CA6"/>
      </a:accent3>
      <a:accent4>
        <a:srgbClr val="6E6159"/>
      </a:accent4>
      <a:accent5>
        <a:srgbClr val="DDCBA3"/>
      </a:accent5>
      <a:accent6>
        <a:srgbClr val="FFFFFF"/>
      </a:accent6>
      <a:hlink>
        <a:srgbClr val="009CA6"/>
      </a:hlink>
      <a:folHlink>
        <a:srgbClr val="231F2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3_white" id="{7EBC9D31-4EB0-DE49-BA49-AF62ECC1C27C}" vid="{68113EC4-E98F-8E4C-A9DF-C76ABA941F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3161</TotalTime>
  <Words>622</Words>
  <Application>Microsoft Macintosh PowerPoint</Application>
  <PresentationFormat>Widescreen</PresentationFormat>
  <Paragraphs>59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Georgia</vt:lpstr>
      <vt:lpstr>Chapman Red Lines Theme</vt:lpstr>
      <vt:lpstr>Existing Initiatives Aimed at Combating Representation Disparities in Computer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Eiroa Lledo, Elia (Student)</cp:lastModifiedBy>
  <cp:revision>116</cp:revision>
  <cp:lastPrinted>2021-01-13T17:33:54Z</cp:lastPrinted>
  <dcterms:created xsi:type="dcterms:W3CDTF">2018-03-15T23:07:36Z</dcterms:created>
  <dcterms:modified xsi:type="dcterms:W3CDTF">2021-01-20T17:53:10Z</dcterms:modified>
</cp:coreProperties>
</file>